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65" r:id="rId3"/>
    <p:sldId id="267" r:id="rId4"/>
    <p:sldId id="270" r:id="rId5"/>
    <p:sldId id="277" r:id="rId6"/>
    <p:sldId id="271" r:id="rId7"/>
    <p:sldId id="269" r:id="rId8"/>
    <p:sldId id="272" r:id="rId9"/>
    <p:sldId id="268" r:id="rId10"/>
    <p:sldId id="273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>
      <p:cViewPr varScale="1">
        <p:scale>
          <a:sx n="61" d="100"/>
          <a:sy n="61" d="100"/>
        </p:scale>
        <p:origin x="-78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C6CF9BB5-0189-4D3D-81B4-DAF5020475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2AD7FFB-7C7B-4092-9F1E-83CCCCBD92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D30D8-BCD0-4A69-9CF4-73755D4DE178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B2B0AF5-DE19-4377-8E04-B2EC82059F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C5C44DA-46E7-4A8C-8BD8-1948DA38DC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59324-BC8A-4515-B823-4AA8CCD97A7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1956022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18E77-0603-4D41-AFA8-BA0DC5E7722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3BAB5-AD8D-41FE-8546-35F0A3472C2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8652430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9E3B1-425E-4AAB-8E84-84AF7BCDAEAA}" type="datetimeFigureOut">
              <a:rPr lang="ru-RU" smtClean="0"/>
              <a:pPr/>
              <a:t>25.07.2018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D5DBA-7199-4061-858F-135EC2738B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Условия архитектурной (физической) доступности объектов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2A45C7-3A47-4AD2-A6C0-F8835E928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4752528"/>
          </a:xfrm>
        </p:spPr>
        <p:txBody>
          <a:bodyPr>
            <a:normAutofit fontScale="55000" lnSpcReduction="20000"/>
          </a:bodyPr>
          <a:lstStyle/>
          <a:p>
            <a:pPr marL="363538" indent="-363538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/>
              <a:t>возможность самостоятельного передвижения по территории объекта;</a:t>
            </a:r>
          </a:p>
          <a:p>
            <a:pPr marL="363538" indent="-363538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/>
              <a:t>беспрепятственный вход в объекты и выход из них;</a:t>
            </a:r>
          </a:p>
          <a:p>
            <a:pPr marL="363538" indent="-363538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/>
              <a:t>самостоятельное передвижение внутри здания в целях доступа к месту предоставления услуги ;</a:t>
            </a:r>
          </a:p>
          <a:p>
            <a:pPr marL="363538" indent="-363538" algn="just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/>
              <a:t>надлежащее размещение носителей информации, необходимой для обеспечения беспрепятственного доступа инвалидов к объектам и услугам, с учетом ограничений их жизнедеятельности, в том числе дублирование необходимой для получения услуги звуковой и зрительной информации, а также надписей, знаков и иной текстовой и графической информации знаками;</a:t>
            </a:r>
          </a:p>
          <a:p>
            <a:pPr marL="363538" indent="-363538" algn="just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/>
              <a:t>дублирование необходимой для инвалидов звуковой и зрительной информации, а также надписей, знаков и иной текстовой и графической информации знаками, выполненными рельефно-точечным шрифтом Брайля </a:t>
            </a:r>
          </a:p>
          <a:p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747565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Информационная доступность объектов. Примеры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A22E605-556E-43EB-9166-4A6748E538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2686" y="2867896"/>
            <a:ext cx="4509120" cy="338184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0791E24-D74A-4180-BE42-B191AEBFCB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744" y="2636912"/>
            <a:ext cx="5040560" cy="37804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80157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728" y="129452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Архитектурная доступность объектов. Примеры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78037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66ADD52-48FB-4150-9F44-446CFAF2645D}"/>
              </a:ext>
            </a:extLst>
          </p:cNvPr>
          <p:cNvSpPr txBox="1"/>
          <p:nvPr/>
        </p:nvSpPr>
        <p:spPr>
          <a:xfrm>
            <a:off x="6012160" y="2420888"/>
            <a:ext cx="29108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Вход в здание.</a:t>
            </a:r>
          </a:p>
          <a:p>
            <a:r>
              <a:rPr lang="ru-RU" dirty="0"/>
              <a:t>В здании должен быть как минимум один вход, доступный для МГН, с поверхности земли.</a:t>
            </a:r>
          </a:p>
          <a:p>
            <a:endParaRPr lang="ru-RU" dirty="0"/>
          </a:p>
          <a:p>
            <a:r>
              <a:rPr lang="ru-RU" b="1" dirty="0"/>
              <a:t>Распространенная ошибка: </a:t>
            </a:r>
            <a:r>
              <a:rPr lang="ru-RU" dirty="0"/>
              <a:t>при установке пандуса не выполняется увеличение размеров входной площадки для безопасного маневрирования на кресле-коляске при открывании двери. 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888CB8E0-035F-4B5C-9C6F-1754B6E8C9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0313"/>
            <a:ext cx="5786200" cy="4339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6933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Архитектурная доступность объектов. Примеры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66ADD52-48FB-4150-9F44-446CFAF2645D}"/>
              </a:ext>
            </a:extLst>
          </p:cNvPr>
          <p:cNvSpPr txBox="1"/>
          <p:nvPr/>
        </p:nvSpPr>
        <p:spPr>
          <a:xfrm>
            <a:off x="5471593" y="2453418"/>
            <a:ext cx="367240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Двери.</a:t>
            </a:r>
          </a:p>
          <a:p>
            <a:r>
              <a:rPr lang="ru-RU" dirty="0"/>
              <a:t>Ширина дверного проема в свету должна быть не менее 0,9м. </a:t>
            </a:r>
          </a:p>
          <a:p>
            <a:r>
              <a:rPr lang="ru-RU" dirty="0"/>
              <a:t>В дверном проеме могут быть пороги высотой не более 14мм.</a:t>
            </a:r>
          </a:p>
          <a:p>
            <a:endParaRPr lang="ru-RU" dirty="0"/>
          </a:p>
          <a:p>
            <a:r>
              <a:rPr lang="ru-RU" dirty="0"/>
              <a:t>Дверные полотна должны быть контрастны по отношению к прилегающим поверхностям. </a:t>
            </a:r>
          </a:p>
          <a:p>
            <a:r>
              <a:rPr lang="ru-RU" dirty="0"/>
              <a:t>Контрастность предполагает сочетание темного и светлого тонов.</a:t>
            </a:r>
          </a:p>
          <a:p>
            <a:endParaRPr lang="ru-RU" dirty="0"/>
          </a:p>
          <a:p>
            <a:r>
              <a:rPr lang="ru-RU" dirty="0"/>
              <a:t>Желтый цвет не всегда контрастен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19427A8-3729-45BA-80C6-0A792A36B7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54" y="2396165"/>
            <a:ext cx="5244073" cy="39330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3821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Архитектурная доступность объектов. Примеры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C02E4A3-8C4C-444B-8266-29E66DA17F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980" y="2333053"/>
            <a:ext cx="5798040" cy="43485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2797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Архитектурная доступность объектов. Примеры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5BE50FA-49EC-4EC5-ADCA-7C2CAEA9E3B6}"/>
              </a:ext>
            </a:extLst>
          </p:cNvPr>
          <p:cNvSpPr txBox="1"/>
          <p:nvPr/>
        </p:nvSpPr>
        <p:spPr>
          <a:xfrm>
            <a:off x="5250638" y="2276872"/>
            <a:ext cx="38933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Кнопка вызова </a:t>
            </a:r>
            <a:r>
              <a:rPr lang="ru-RU" dirty="0"/>
              <a:t>персонала, устанавливаемая на входе в здание,  не является средством обеспечения доступности. Может быть использована только как </a:t>
            </a:r>
            <a:r>
              <a:rPr lang="ru-RU" b="1" dirty="0"/>
              <a:t>вспомогательное средство</a:t>
            </a:r>
            <a:r>
              <a:rPr lang="ru-RU" dirty="0"/>
              <a:t>, если нет технической возможности организовать свободный доступ инвалидов в здание. Такой вариант обеспечения доступности </a:t>
            </a:r>
            <a:r>
              <a:rPr lang="ru-RU" b="1" dirty="0"/>
              <a:t>обязательно</a:t>
            </a:r>
            <a:r>
              <a:rPr lang="ru-RU" dirty="0"/>
              <a:t> должен быть согласован с общественными организациями инвалидов. В этом случае кнопка должна быть размещена в месте доступном для инвалидов и быть однозначно опознаваема.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FAE0BCEF-EE10-420F-A1C9-22CC57E93E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3" y="2492895"/>
            <a:ext cx="5088540" cy="38164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7229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Архитектурная доступность объектов. Ошибки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2A45C7-3A47-4AD2-A6C0-F8835E928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02115"/>
            <a:ext cx="8229600" cy="64807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Выделение дверного проема контрастной лентой – отсутствие контраста</a:t>
            </a:r>
          </a:p>
          <a:p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 descr="\\Lenovomobile\обменник\РАБОТЫ\Социальные аптеки\Ворошиловский район\Волкова, 6 (11)\Фото\IMG_2376.JPG">
            <a:extLst>
              <a:ext uri="{FF2B5EF4-FFF2-40B4-BE49-F238E27FC236}">
                <a16:creationId xmlns="" xmlns:a16="http://schemas.microsoft.com/office/drawing/2014/main" id="{04D8D83E-F0FB-4A66-809B-A11DE1C34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7464"/>
          <a:stretch>
            <a:fillRect/>
          </a:stretch>
        </p:blipFill>
        <p:spPr bwMode="auto">
          <a:xfrm>
            <a:off x="935088" y="2826124"/>
            <a:ext cx="3150043" cy="3886462"/>
          </a:xfrm>
          <a:prstGeom prst="rect">
            <a:avLst/>
          </a:prstGeom>
          <a:noFill/>
        </p:spPr>
      </p:pic>
      <p:pic>
        <p:nvPicPr>
          <p:cNvPr id="10" name="Picture 3" descr="\\Lenovomobile\обменник\РАБОТЫ\Социальные аптеки\Ворошиловский район\Волкова, 6 (11)\Фото\IMG_2376-1.jpg">
            <a:extLst>
              <a:ext uri="{FF2B5EF4-FFF2-40B4-BE49-F238E27FC236}">
                <a16:creationId xmlns="" xmlns:a16="http://schemas.microsoft.com/office/drawing/2014/main" id="{1F91F6A2-3A48-41EA-A446-C930FC948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0639" y="2809410"/>
            <a:ext cx="2916093" cy="388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34386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Архитектурная доступность объектов. Ошибки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2A45C7-3A47-4AD2-A6C0-F8835E928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02115"/>
            <a:ext cx="3466728" cy="36278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Недоступный пандус</a:t>
            </a:r>
          </a:p>
          <a:p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05E2E8FF-F09F-45D1-A48E-62DFDD5ED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71" y="2741777"/>
            <a:ext cx="4711853" cy="3533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8B6A4FBA-14E1-4ABA-A170-A01D58992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2501" r="11240"/>
          <a:stretch>
            <a:fillRect/>
          </a:stretch>
        </p:blipFill>
        <p:spPr bwMode="auto">
          <a:xfrm>
            <a:off x="4906509" y="2835489"/>
            <a:ext cx="4243800" cy="368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бъект 2">
            <a:extLst>
              <a:ext uri="{FF2B5EF4-FFF2-40B4-BE49-F238E27FC236}">
                <a16:creationId xmlns="" xmlns:a16="http://schemas.microsoft.com/office/drawing/2014/main" id="{2C7E6CB1-2CCB-457A-BC3E-4CAD072B37E8}"/>
              </a:ext>
            </a:extLst>
          </p:cNvPr>
          <p:cNvSpPr txBox="1">
            <a:spLocks/>
          </p:cNvSpPr>
          <p:nvPr/>
        </p:nvSpPr>
        <p:spPr>
          <a:xfrm>
            <a:off x="4941736" y="2256675"/>
            <a:ext cx="3466728" cy="36278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/>
              <a:t>Ширина пандуса 0,6м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13334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201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Информационная доступность объекта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2A45C7-3A47-4AD2-A6C0-F8835E928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892" y="2204864"/>
            <a:ext cx="8229600" cy="329111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Каждый объект должен быть оснащен средствами информирования, ориентирования и сигнализации.</a:t>
            </a:r>
          </a:p>
          <a:p>
            <a:pPr marL="0" indent="0">
              <a:buNone/>
            </a:pPr>
            <a:r>
              <a:rPr lang="ru-RU" dirty="0"/>
              <a:t>Средства информации должны быть идентичными в пределах объекта и позволять однозначно опознавать объекты и места посещения, обеспечивать своевременное ориентирование на объекте и получение информации  об ассортименте и характере предоставляемых услуг. </a:t>
            </a:r>
          </a:p>
          <a:p>
            <a:pPr marL="0" indent="0">
              <a:buNone/>
            </a:pPr>
            <a:r>
              <a:rPr lang="ru-RU" dirty="0"/>
              <a:t>Визуальная информация должна быть дублирована тактильными знаками и, по возможности, звуковыми, что актуально для людей с нарушениями зрения.</a:t>
            </a:r>
          </a:p>
          <a:p>
            <a:pPr marL="0" indent="0">
              <a:buNone/>
            </a:pPr>
            <a:r>
              <a:rPr lang="ru-RU" dirty="0"/>
              <a:t>Тактильные знаки должны быть выполнены в строгом в соответствии с ГОСТом.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920013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985D83-C8CF-4040-9E48-7BC01AD2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Информационная доступность объектов. Примеры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651D881-1CC4-4096-8FA4-03D43896143B}"/>
              </a:ext>
            </a:extLst>
          </p:cNvPr>
          <p:cNvGrpSpPr/>
          <p:nvPr/>
        </p:nvGrpSpPr>
        <p:grpSpPr>
          <a:xfrm>
            <a:off x="179512" y="116632"/>
            <a:ext cx="8743534" cy="1008112"/>
            <a:chOff x="179512" y="188640"/>
            <a:chExt cx="8743534" cy="1008112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64147EC-5D32-470B-9FB4-411B459AC1A4}"/>
                </a:ext>
              </a:extLst>
            </p:cNvPr>
            <p:cNvSpPr txBox="1"/>
            <p:nvPr/>
          </p:nvSpPr>
          <p:spPr>
            <a:xfrm>
              <a:off x="935088" y="188640"/>
              <a:ext cx="3780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Ростовское региональное отделение </a:t>
              </a:r>
            </a:p>
            <a:p>
              <a:pPr algn="ctr" defTabSz="179388"/>
              <a:r>
                <a:rPr lang="ru-RU" sz="1000" dirty="0">
                  <a:solidFill>
                    <a:schemeClr val="tx2"/>
                  </a:solidFill>
                </a:rPr>
                <a:t>Общероссийская общественная организация инвалидов</a:t>
              </a:r>
            </a:p>
            <a:p>
              <a:pPr algn="ctr"/>
              <a:r>
                <a:rPr lang="ru-RU" sz="2000" b="1" dirty="0">
                  <a:solidFill>
                    <a:schemeClr val="tx2"/>
                  </a:solidFill>
                </a:rPr>
                <a:t>Всероссийское общество глухих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  <p:pic>
          <p:nvPicPr>
            <p:cNvPr id="6" name="Picture 4" descr="http://donvog.ru/assets/templates/img/logo.png">
              <a:extLst>
                <a:ext uri="{FF2B5EF4-FFF2-40B4-BE49-F238E27FC236}">
                  <a16:creationId xmlns="" xmlns:a16="http://schemas.microsoft.com/office/drawing/2014/main" id="{07D72BCB-D944-44D8-9862-1B3DF53DE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640"/>
              <a:ext cx="755576" cy="755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://xn--80abgfcanf9a8ahec.xn--p1ai/images/logo2.png">
              <a:extLst>
                <a:ext uri="{FF2B5EF4-FFF2-40B4-BE49-F238E27FC236}">
                  <a16:creationId xmlns="" xmlns:a16="http://schemas.microsoft.com/office/drawing/2014/main" id="{53672679-984C-4E28-9CB6-0D4DC2320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0639" y="232598"/>
              <a:ext cx="3672407" cy="748130"/>
            </a:xfrm>
            <a:prstGeom prst="rect">
              <a:avLst/>
            </a:prstGeom>
            <a:noFill/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99B7B62F-A2B9-4B10-B3FC-8C75932EDFEE}"/>
                </a:ext>
              </a:extLst>
            </p:cNvPr>
            <p:cNvCxnSpPr/>
            <p:nvPr/>
          </p:nvCxnSpPr>
          <p:spPr>
            <a:xfrm>
              <a:off x="220954" y="1196752"/>
              <a:ext cx="8702092" cy="0"/>
            </a:xfrm>
            <a:prstGeom prst="line">
              <a:avLst/>
            </a:prstGeom>
            <a:ln w="28575" cmpd="dbl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C1E4A26-C223-44E8-9EF1-E80FB47512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10" y="2204864"/>
            <a:ext cx="5340084" cy="40050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E606537-BFA7-4CB6-97F3-03619B2CD0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97" t="-2293" r="15749" b="2293"/>
          <a:stretch/>
        </p:blipFill>
        <p:spPr>
          <a:xfrm>
            <a:off x="5820138" y="2852936"/>
            <a:ext cx="3168352" cy="31409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05256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1782E29-4C82-4481-A2A7-41C874A56A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в голубых тонах</Template>
  <TotalTime>314</TotalTime>
  <Words>499</Words>
  <Application>Microsoft Office PowerPoint</Application>
  <PresentationFormat>Экран 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Условия архитектурной (физической) доступности объектов</vt:lpstr>
      <vt:lpstr>Архитектурная доступность объектов. Примеры</vt:lpstr>
      <vt:lpstr>Архитектурная доступность объектов. Примеры</vt:lpstr>
      <vt:lpstr>Архитектурная доступность объектов. Примеры</vt:lpstr>
      <vt:lpstr>Архитектурная доступность объектов. Примеры</vt:lpstr>
      <vt:lpstr>Архитектурная доступность объектов. Ошибки</vt:lpstr>
      <vt:lpstr>Архитектурная доступность объектов. Ошибки</vt:lpstr>
      <vt:lpstr>Информационная доступность объекта</vt:lpstr>
      <vt:lpstr>Информационная доступность объектов. Примеры</vt:lpstr>
      <vt:lpstr>Информационная доступность объектов. Примеры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доступности для инвалидов и маломобильных групп населения предприятий потребительского рынка</dc:title>
  <dc:creator>Натали</dc:creator>
  <cp:lastModifiedBy>Oer-PC</cp:lastModifiedBy>
  <cp:revision>24</cp:revision>
  <dcterms:created xsi:type="dcterms:W3CDTF">2018-05-24T09:17:32Z</dcterms:created>
  <dcterms:modified xsi:type="dcterms:W3CDTF">2018-07-25T13:36:42Z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TC018860939991</vt:lpwstr>
  </property>
</Properties>
</file>